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6858000" cy="1857375"/>
  <p:embeddedFontLst>
    <p:embeddedFont>
      <p:font typeface="IBM Plex Mono SemiBold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  <p:embeddedFont>
      <p:font typeface="IBM Plex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ieMnSUjqlpCmY/aDtrQyCJ3/V3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B9D30A-2D03-46C1-A2B8-F9CCCF7B0DB0}">
  <a:tblStyle styleId="{2AB9D30A-2D03-46C1-A2B8-F9CCCF7B0D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13D884-A925-4736-8708-1F8DC962DD4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BMPlexMono-regular.fntdata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64" Type="http://schemas.openxmlformats.org/officeDocument/2006/relationships/font" Target="fonts/IBMPlexMono-italic.fntdata"/><Relationship Id="rId63" Type="http://schemas.openxmlformats.org/officeDocument/2006/relationships/font" Target="fonts/IBMPlexMono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IBMPlex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IBMPlexMonoSemiBold-bold.fntdata"/><Relationship Id="rId10" Type="http://schemas.openxmlformats.org/officeDocument/2006/relationships/slide" Target="slides/slide4.xml"/><Relationship Id="rId54" Type="http://schemas.openxmlformats.org/officeDocument/2006/relationships/font" Target="fonts/IBMPlexMono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IBMPlexMono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IBMPlexMonoSemiBold-italic.fntdata"/><Relationship Id="rId15" Type="http://schemas.openxmlformats.org/officeDocument/2006/relationships/slide" Target="slides/slide9.xml"/><Relationship Id="rId59" Type="http://schemas.openxmlformats.org/officeDocument/2006/relationships/font" Target="fonts/RobotoMono-bold.fntdata"/><Relationship Id="rId14" Type="http://schemas.openxmlformats.org/officeDocument/2006/relationships/slide" Target="slides/slide8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Hadeel Moustafa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28/8/2025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Key Phrases / Summary: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Load Data:</a:t>
            </a:r>
            <a:r>
              <a:rPr lang="en-US" sz="1800">
                <a:solidFill>
                  <a:schemeClr val="dk1"/>
                </a:solidFill>
              </a:rPr>
              <a:t> CSV / API / Web Scraped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Inspect &amp; Clean:</a:t>
            </a:r>
            <a:r>
              <a:rPr lang="en-US" sz="1800">
                <a:solidFill>
                  <a:schemeClr val="dk1"/>
                </a:solidFill>
              </a:rPr>
              <a:t> Check missing values, remove duplicates, fix types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Transform:</a:t>
            </a:r>
            <a:r>
              <a:rPr lang="en-US" sz="1800">
                <a:solidFill>
                  <a:schemeClr val="dk1"/>
                </a:solidFill>
              </a:rPr>
              <a:t> Create new features, encode categorical variables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Standardize &amp; Normalize:</a:t>
            </a:r>
            <a:r>
              <a:rPr lang="en-US" sz="1800">
                <a:solidFill>
                  <a:schemeClr val="dk1"/>
                </a:solidFill>
              </a:rPr>
              <a:t> Scale numerical features for modeling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Save Processed Data:</a:t>
            </a:r>
            <a:r>
              <a:rPr lang="en-US" sz="1800">
                <a:solidFill>
                  <a:schemeClr val="dk1"/>
                </a:solidFill>
              </a:rPr>
              <a:t> Export cleaned datasets for EDA and ML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GitHub: https://github.com/HadeelMous/testrepo.git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1"/>
          <p:cNvSpPr txBox="1"/>
          <p:nvPr>
            <p:ph idx="1" type="body"/>
          </p:nvPr>
        </p:nvSpPr>
        <p:spPr>
          <a:xfrm>
            <a:off x="770000" y="1398900"/>
            <a:ext cx="99777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Flight Number vs Payload:</a:t>
            </a:r>
            <a:r>
              <a:rPr lang="en-US" sz="1800">
                <a:solidFill>
                  <a:schemeClr val="dk1"/>
                </a:solidFill>
              </a:rPr>
              <a:t> Scatter plot → to see impact of rocket experience and payload on landing success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Launch Site vs Flight Number:</a:t>
            </a:r>
            <a:r>
              <a:rPr lang="en-US" sz="1800">
                <a:solidFill>
                  <a:schemeClr val="dk1"/>
                </a:solidFill>
              </a:rPr>
              <a:t> Catplot → to visualize site-specific trends over time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Payload vs Launch Site:</a:t>
            </a:r>
            <a:r>
              <a:rPr lang="en-US" sz="1800">
                <a:solidFill>
                  <a:schemeClr val="dk1"/>
                </a:solidFill>
              </a:rPr>
              <a:t> Catplot → to observe payload distribution by launch site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Orbit Type vs Success Rate:</a:t>
            </a:r>
            <a:r>
              <a:rPr lang="en-US" sz="1800">
                <a:solidFill>
                  <a:schemeClr val="dk1"/>
                </a:solidFill>
              </a:rPr>
              <a:t> Bar chart → to identify orbits with higher success rates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Flight Number vs Orbit Type:</a:t>
            </a:r>
            <a:r>
              <a:rPr lang="en-US" sz="1800">
                <a:solidFill>
                  <a:schemeClr val="dk1"/>
                </a:solidFill>
              </a:rPr>
              <a:t> Scatter plot → to check relationship between rocket experience and orbit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Payload vs Orbit Type:</a:t>
            </a:r>
            <a:r>
              <a:rPr lang="en-US" sz="1800">
                <a:solidFill>
                  <a:schemeClr val="dk1"/>
                </a:solidFill>
              </a:rPr>
              <a:t> Scatter plot → to examine payload effect on orbit success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Yearly Success Rate:</a:t>
            </a:r>
            <a:r>
              <a:rPr lang="en-US" sz="1800">
                <a:solidFill>
                  <a:schemeClr val="dk1"/>
                </a:solidFill>
              </a:rPr>
              <a:t> Line chart → to analyze temporal trends in landing success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769999" y="1380975"/>
            <a:ext cx="1026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Key Points / SQL Queries: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Count launches by site: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LaunchSite, COUNT(*) FROM spacex_df GROUP BY LaunchSite;</a:t>
            </a:r>
            <a:r>
              <a:rPr lang="en-US" sz="1800">
                <a:solidFill>
                  <a:schemeClr val="dk1"/>
                </a:solidFill>
              </a:rPr>
              <a:t> → Identify busiest launch sites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Count launches by orbit type: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Orbit, COUNT(*) FROM spacex_df GROUP BY Orbit;</a:t>
            </a:r>
            <a:r>
              <a:rPr lang="en-US" sz="1800">
                <a:solidFill>
                  <a:schemeClr val="dk1"/>
                </a:solidFill>
              </a:rPr>
              <a:t> → Determine orbit frequency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Landing outcomes by orbit: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Orbit, Outcome, COUNT(*) FROM spacex_df GROUP BY Orbit, Outcome;</a:t>
            </a:r>
            <a:r>
              <a:rPr lang="en-US" sz="1800">
                <a:solidFill>
                  <a:schemeClr val="dk1"/>
                </a:solidFill>
              </a:rPr>
              <a:t> → Compare success/failure by orbit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Payload mass statistics: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Orbit, AVG(PayloadMass), MIN(PayloadMass), MAX(PayloadMass) FROM spacex_df GROUP BY Orbit;</a:t>
            </a:r>
            <a:r>
              <a:rPr lang="en-US" sz="1800">
                <a:solidFill>
                  <a:schemeClr val="dk1"/>
                </a:solidFill>
              </a:rPr>
              <a:t> → Assess payload distribution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Yearly success rates: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SELECT EXTRACT(YEAR FROM Date) AS Year, AVG(Class) FROM spacex_df GROUP BY Year;</a:t>
            </a:r>
            <a:r>
              <a:rPr lang="en-US" sz="1800">
                <a:solidFill>
                  <a:schemeClr val="dk1"/>
                </a:solidFill>
              </a:rPr>
              <a:t> → Track temporal trends in landings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Objects Added: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Markers &amp; Circles:</a:t>
            </a:r>
            <a:r>
              <a:rPr lang="en-US" sz="1800">
                <a:solidFill>
                  <a:schemeClr val="dk1"/>
                </a:solidFill>
              </a:rPr>
              <a:t> Show launch sites and outcomes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Marker Clusters:</a:t>
            </a:r>
            <a:r>
              <a:rPr lang="en-US" sz="1800">
                <a:solidFill>
                  <a:schemeClr val="dk1"/>
                </a:solidFill>
              </a:rPr>
              <a:t> Reduce clutter for multiple launches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Lines:</a:t>
            </a:r>
            <a:r>
              <a:rPr lang="en-US" sz="1800">
                <a:solidFill>
                  <a:schemeClr val="dk1"/>
                </a:solidFill>
              </a:rPr>
              <a:t> Show distances to coastlines, cities, railways, highways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MousePosition:</a:t>
            </a:r>
            <a:r>
              <a:rPr lang="en-US" sz="1800">
                <a:solidFill>
                  <a:schemeClr val="dk1"/>
                </a:solidFill>
              </a:rPr>
              <a:t> Explore coordinates interactively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Purpose:</a:t>
            </a:r>
            <a:r>
              <a:rPr lang="en-US" sz="1800">
                <a:solidFill>
                  <a:schemeClr val="dk1"/>
                </a:solidFill>
              </a:rPr>
              <a:t> Visualize launch site locations, outcomes, and proximities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Plots/Interactions Added: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Line &amp; Bar Charts:</a:t>
            </a:r>
            <a:r>
              <a:rPr lang="en-US" sz="1800">
                <a:solidFill>
                  <a:schemeClr val="dk1"/>
                </a:solidFill>
              </a:rPr>
              <a:t> Show success trends by year, launch site, orbit type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Dropdowns &amp; Filters:</a:t>
            </a:r>
            <a:r>
              <a:rPr lang="en-US" sz="1800">
                <a:solidFill>
                  <a:schemeClr val="dk1"/>
                </a:solidFill>
              </a:rPr>
              <a:t> Select payload, orbit, and launch site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Hover &amp; Click Interactions:</a:t>
            </a:r>
            <a:r>
              <a:rPr lang="en-US" sz="1800">
                <a:solidFill>
                  <a:schemeClr val="dk1"/>
                </a:solidFill>
              </a:rPr>
              <a:t> Display detailed launch info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Purpose:</a:t>
            </a:r>
            <a:r>
              <a:rPr lang="en-US" sz="1800">
                <a:solidFill>
                  <a:schemeClr val="dk1"/>
                </a:solidFill>
              </a:rPr>
              <a:t> Explore patterns in launch outcomes and identify key factors for success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Model Development Process: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Build Models:</a:t>
            </a:r>
            <a:r>
              <a:rPr lang="en-US" sz="1800">
                <a:solidFill>
                  <a:schemeClr val="dk1"/>
                </a:solidFill>
              </a:rPr>
              <a:t> Logistic Regression, SVM, Decision Tree, KNN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Evaluate Models:</a:t>
            </a:r>
            <a:r>
              <a:rPr lang="en-US" sz="1800">
                <a:solidFill>
                  <a:schemeClr val="dk1"/>
                </a:solidFill>
              </a:rPr>
              <a:t> Train/test split, confusion matrix, accuracy score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Tune Hyperparameters:</a:t>
            </a:r>
            <a:r>
              <a:rPr lang="en-US" sz="1800">
                <a:solidFill>
                  <a:schemeClr val="dk1"/>
                </a:solidFill>
              </a:rPr>
              <a:t> GridSearchCV with cross-validation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Select Best Model:</a:t>
            </a:r>
            <a:r>
              <a:rPr lang="en-US" sz="1800">
                <a:solidFill>
                  <a:schemeClr val="dk1"/>
                </a:solidFill>
              </a:rPr>
              <a:t> Compare test accuracies and confusion matrices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Flowchart:</a:t>
            </a:r>
            <a:r>
              <a:rPr lang="en-US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Data → Preprocessing → Train/Test Split → Model Training → Hyperparameter Tuning → Evaluation → Best Model</a:t>
            </a:r>
            <a:endParaRPr sz="1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/>
        </p:nvSpPr>
        <p:spPr>
          <a:xfrm>
            <a:off x="841125" y="1807307"/>
            <a:ext cx="10759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EDA:</a:t>
            </a:r>
            <a:r>
              <a:rPr lang="en-US" sz="2100">
                <a:solidFill>
                  <a:schemeClr val="dk1"/>
                </a:solidFill>
              </a:rPr>
              <a:t> Flight number, payload, launch site &amp; orbit vs. success → scatter/bar/line charts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100"/>
              <a:buChar char="•"/>
            </a:pPr>
            <a:r>
              <a:rPr b="1" lang="en-US" sz="2100">
                <a:solidFill>
                  <a:schemeClr val="dk1"/>
                </a:solidFill>
              </a:rPr>
              <a:t>Interactive Maps &amp; Dashboards:</a:t>
            </a:r>
            <a:r>
              <a:rPr lang="en-US" sz="2100">
                <a:solidFill>
                  <a:schemeClr val="dk1"/>
                </a:solidFill>
              </a:rPr>
              <a:t> Folium markers &amp; clusters, proximity lines, Plotly filters</a:t>
            </a:r>
            <a:endParaRPr sz="2100">
              <a:solidFill>
                <a:schemeClr val="dk1"/>
              </a:solidFill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Arial"/>
              <a:buChar char="•"/>
            </a:pPr>
            <a:r>
              <a:rPr b="1" lang="en-US" sz="2100">
                <a:solidFill>
                  <a:schemeClr val="dk1"/>
                </a:solidFill>
              </a:rPr>
              <a:t> 	Predictive Analysis:</a:t>
            </a:r>
            <a:r>
              <a:rPr lang="en-US" sz="2100">
                <a:solidFill>
                  <a:schemeClr val="dk1"/>
                </a:solidFill>
              </a:rPr>
              <a:t> Logistic Regression, SVM, Decision Tree, KNN → best model selected</a:t>
            </a:r>
            <a:endParaRPr sz="2100">
              <a:solidFill>
                <a:srgbClr val="292929"/>
              </a:solidFill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9" name="Google Shape;199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2" name="Google Shape;212;p18" title="Screenshot 2025-08-28 at 00.28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694" y="1444826"/>
            <a:ext cx="10663148" cy="32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974700" y="5014425"/>
            <a:ext cx="97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Clusters of successful landings appear on the higher flight numbers, while failures concentrate in lower flight numbers.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20" name="Google Shape;220;p19" title="Screenshot 2025-08-28 at 00.39.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099"/>
            <a:ext cx="11887198" cy="345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172900" y="1399725"/>
            <a:ext cx="7230900" cy="5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Explanation of Patterns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High success orbits:</a:t>
            </a:r>
            <a:br>
              <a:rPr b="1" lang="en-US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SSO:</a:t>
            </a:r>
            <a:r>
              <a:rPr lang="en-US" sz="1800">
                <a:solidFill>
                  <a:schemeClr val="dk1"/>
                </a:solidFill>
              </a:rPr>
              <a:t> Only successful launches.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VLEO:</a:t>
            </a:r>
            <a:r>
              <a:rPr lang="en-US" sz="1800">
                <a:solidFill>
                  <a:schemeClr val="dk1"/>
                </a:solidFill>
              </a:rPr>
              <a:t> Also high success rate.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Mixed orbits:</a:t>
            </a:r>
            <a:br>
              <a:rPr b="1" lang="en-US" sz="1800">
                <a:solidFill>
                  <a:schemeClr val="dk1"/>
                </a:solidFill>
              </a:rPr>
            </a:b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GTO and ISS:</a:t>
            </a:r>
            <a:r>
              <a:rPr lang="en-US" sz="1800">
                <a:solidFill>
                  <a:schemeClr val="dk1"/>
                </a:solidFill>
              </a:rPr>
              <a:t> Many failures and successes, so more risky.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8" name="Google Shape;228;p20" title="Screenshot 2025-08-28 at 00.41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800" y="1399725"/>
            <a:ext cx="4829151" cy="33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5" name="Google Shape;235;p21" title="Screenshot 2025-08-28 at 00.4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76" y="1530126"/>
            <a:ext cx="11499925" cy="338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42" name="Google Shape;242;p22" title="Screenshot 2025-08-28 at 00.47.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64250"/>
            <a:ext cx="10515598" cy="326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49" name="Google Shape;249;p23" title="Screenshot 2025-08-28 at 00.49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00" y="1461875"/>
            <a:ext cx="9941018" cy="49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24"/>
          <p:cNvSpPr txBox="1"/>
          <p:nvPr>
            <p:ph idx="1" type="body"/>
          </p:nvPr>
        </p:nvSpPr>
        <p:spPr>
          <a:xfrm>
            <a:off x="770010" y="182562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92929"/>
                </a:solidFill>
              </a:rPr>
              <a:t>T</a:t>
            </a:r>
            <a:r>
              <a:rPr lang="en-US" sz="20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 names of the unique launch sites</a:t>
            </a:r>
            <a:endParaRPr sz="20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</a:rPr>
              <a:t>['CCAFS LC-40' 'VAFB SLC-4E' 'KSC LC-39A' 'CCAFS SLC-40']</a:t>
            </a:r>
            <a:endParaRPr sz="2000">
              <a:solidFill>
                <a:srgbClr val="29292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92929"/>
              </a:solidFill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The dataset contains </a:t>
            </a:r>
            <a:r>
              <a:rPr b="1" lang="en-US" sz="2000">
                <a:solidFill>
                  <a:schemeClr val="dk1"/>
                </a:solidFill>
              </a:rPr>
              <a:t>four unique SpaceX launch sites</a:t>
            </a:r>
            <a:r>
              <a:rPr lang="en-US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These are the locations from which Falcon 9 rockets have been launched. </a:t>
            </a:r>
            <a:endParaRPr sz="2000">
              <a:solidFill>
                <a:schemeClr val="dk1"/>
              </a:solidFill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Identifying unique launch sites is important for analyzing launch success rates by location.</a:t>
            </a:r>
            <a:endParaRPr sz="2000"/>
          </a:p>
        </p:txBody>
      </p:sp>
      <p:sp>
        <p:nvSpPr>
          <p:cNvPr id="256" name="Google Shape;256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63" name="Google Shape;263;p25" title="Screenshot 2025-08-28 at 00.55.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25" y="1635725"/>
            <a:ext cx="9352625" cy="26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770000" y="4881200"/>
            <a:ext cx="935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query selects the first 5 launch records from sites that </a:t>
            </a:r>
            <a:r>
              <a:rPr b="1" lang="en-US" sz="1800">
                <a:solidFill>
                  <a:schemeClr val="dk1"/>
                </a:solidFill>
              </a:rPr>
              <a:t>start with "CCA"</a:t>
            </a:r>
            <a:r>
              <a:rPr lang="en-US" sz="1800">
                <a:solidFill>
                  <a:schemeClr val="dk1"/>
                </a:solidFill>
              </a:rPr>
              <a:t>, includes only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CCAFS LC-40</a:t>
            </a:r>
            <a:r>
              <a:rPr lang="en-US" sz="1800">
                <a:solidFill>
                  <a:schemeClr val="dk1"/>
                </a:solidFill>
              </a:rPr>
              <a:t>. </a:t>
            </a:r>
            <a:r>
              <a:rPr lang="en-US" sz="1800">
                <a:solidFill>
                  <a:schemeClr val="dk1"/>
                </a:solidFill>
              </a:rPr>
              <a:t>This helps focus analysis on launches from Cape Canaveral.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271" name="Google Shape;271;p26" title="Screenshot 2025-08-28 at 00.59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332075"/>
            <a:ext cx="110871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770000" y="5237325"/>
            <a:ext cx="777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query sums the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PayloadMass</a:t>
            </a:r>
            <a:r>
              <a:rPr lang="en-US" sz="1800">
                <a:solidFill>
                  <a:schemeClr val="dk1"/>
                </a:solidFill>
              </a:rPr>
              <a:t> for all launches from NASA sites, giving the </a:t>
            </a:r>
            <a:r>
              <a:rPr b="1" lang="en-US" sz="1800">
                <a:solidFill>
                  <a:schemeClr val="dk1"/>
                </a:solidFill>
              </a:rPr>
              <a:t>total payload carried by boosters from NASA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279" name="Google Shape;279;p27" title="Screenshot 2025-08-28 at 01.03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639150"/>
            <a:ext cx="110871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904150" y="5288525"/>
            <a:ext cx="7810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filtered launches for the booster version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F9 v1.1</a:t>
            </a:r>
            <a:r>
              <a:rPr lang="en-US" sz="1800">
                <a:solidFill>
                  <a:schemeClr val="dk1"/>
                </a:solidFill>
              </a:rPr>
              <a:t> and calculated the mean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PayloadMass</a:t>
            </a:r>
            <a:r>
              <a:rPr lang="en-US" sz="1800">
                <a:solidFill>
                  <a:schemeClr val="dk1"/>
                </a:solidFill>
              </a:rPr>
              <a:t> to find the </a:t>
            </a:r>
            <a:r>
              <a:rPr b="1" lang="en-US" sz="1800">
                <a:solidFill>
                  <a:schemeClr val="dk1"/>
                </a:solidFill>
              </a:rPr>
              <a:t>average payload carried by that booster version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287" name="Google Shape;287;p28" title="Screenshot 2025-08-28 at 01.04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75" y="1472625"/>
            <a:ext cx="10199825" cy="38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90675" y="5395800"/>
            <a:ext cx="974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sorted the dataset by launch date, filtered for successful landings (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Landing_Outcome = 'Success'</a:t>
            </a:r>
            <a:r>
              <a:rPr lang="en-US" sz="1800">
                <a:solidFill>
                  <a:schemeClr val="dk1"/>
                </a:solidFill>
              </a:rPr>
              <a:t>), and extracted the earliest record to determine the first successful landing. This approach allows us to identify the date of the initial successful Falcon 9 landing.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295" name="Google Shape;295;p29" title="Screenshot 2025-08-28 at 01.08.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00" y="1395375"/>
            <a:ext cx="11445402" cy="4346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545900" y="5902650"/>
            <a:ext cx="858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It helps identify which boosters are more reliable for mid-weight launches.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890671" y="1388461"/>
            <a:ext cx="9072300" cy="4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Objective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Predict the likelihood of SpaceX Falcon 9 first stage landing successfully.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Optimize launch cost estimation and improve mission planning.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Methodologies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Data Wrangling &amp; EDA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Feature Engineering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US">
                <a:solidFill>
                  <a:schemeClr val="dk1"/>
                </a:solidFill>
              </a:rPr>
              <a:t>Machine Learning Models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Results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1021475" y="455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{2AB9D30A-2D03-46C1-A2B8-F9CCCF7B0DB0}</a:tableStyleId>
              </a:tblPr>
              <a:tblGrid>
                <a:gridCol w="2884925"/>
                <a:gridCol w="2884925"/>
                <a:gridCol w="2884925"/>
              </a:tblGrid>
              <a:tr h="37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Test Accuracy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Key Notes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Some false positives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Best overall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Sensitive to overfitting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Optimized neighbors and distance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{DF13D884-A925-4736-8708-1F8DC962DD46}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03" name="Google Shape;303;p30" title="Screenshot 2025-08-28 at 01.10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437550"/>
            <a:ext cx="5715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770000" y="5220275"/>
            <a:ext cx="932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result shows the </a:t>
            </a:r>
            <a:r>
              <a:rPr b="1" lang="en-US" sz="1800">
                <a:solidFill>
                  <a:schemeClr val="dk1"/>
                </a:solidFill>
              </a:rPr>
              <a:t>total number of successful missions</a:t>
            </a:r>
            <a:r>
              <a:rPr lang="en-US" sz="1800">
                <a:solidFill>
                  <a:schemeClr val="dk1"/>
                </a:solidFill>
              </a:rPr>
              <a:t> compared to </a:t>
            </a:r>
            <a:r>
              <a:rPr b="1" lang="en-US" sz="1800">
                <a:solidFill>
                  <a:schemeClr val="dk1"/>
                </a:solidFill>
              </a:rPr>
              <a:t>failed missions</a:t>
            </a:r>
            <a:r>
              <a:rPr lang="en-US" sz="1800">
                <a:solidFill>
                  <a:schemeClr val="dk1"/>
                </a:solidFill>
              </a:rPr>
              <a:t>. This gives a quick snapshot of SpaceX’s historical launch performance and reliability trends.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11" name="Google Shape;311;p31" title="Screenshot 2025-08-28 at 01.11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25" y="1436747"/>
            <a:ext cx="5723375" cy="51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6550925" y="1436750"/>
            <a:ext cx="3872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This query gives us the </a:t>
            </a:r>
            <a:r>
              <a:rPr b="1" lang="en-US" sz="1800">
                <a:solidFill>
                  <a:schemeClr val="dk1"/>
                </a:solidFill>
              </a:rPr>
              <a:t>booster name(s) that carried the heaviest payload ever launched by SpaceX</a:t>
            </a:r>
            <a:r>
              <a:rPr lang="en-US" sz="1800">
                <a:solidFill>
                  <a:schemeClr val="dk1"/>
                </a:solidFill>
              </a:rPr>
              <a:t>. It highlights which booster version was capable of handling the largest mission payload.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19" name="Google Shape;319;p32" title="Screenshot 2025-08-28 at 01.12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50" y="1428112"/>
            <a:ext cx="9717652" cy="425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0" y="5902650"/>
            <a:ext cx="1030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This query shows the </a:t>
            </a:r>
            <a:r>
              <a:rPr b="1" lang="en-US" sz="1800">
                <a:solidFill>
                  <a:schemeClr val="dk1"/>
                </a:solidFill>
              </a:rPr>
              <a:t>failed drone ship landings in 2015</a:t>
            </a:r>
            <a:r>
              <a:rPr lang="en-US" sz="1800">
                <a:solidFill>
                  <a:schemeClr val="dk1"/>
                </a:solidFill>
              </a:rPr>
              <a:t>, along with the </a:t>
            </a:r>
            <a:r>
              <a:rPr b="1" lang="en-US" sz="1800">
                <a:solidFill>
                  <a:schemeClr val="dk1"/>
                </a:solidFill>
              </a:rPr>
              <a:t>booster versions</a:t>
            </a:r>
            <a:r>
              <a:rPr lang="en-US" sz="1800">
                <a:solidFill>
                  <a:schemeClr val="dk1"/>
                </a:solidFill>
              </a:rPr>
              <a:t> that attempted them and the </a:t>
            </a:r>
            <a:r>
              <a:rPr b="1" lang="en-US" sz="1800">
                <a:solidFill>
                  <a:schemeClr val="dk1"/>
                </a:solidFill>
              </a:rPr>
              <a:t>launch sites</a:t>
            </a:r>
            <a:r>
              <a:rPr lang="en-US" sz="1800">
                <a:solidFill>
                  <a:schemeClr val="dk1"/>
                </a:solidFill>
              </a:rPr>
              <a:t>. It highlights how SpaceX was still experimenting and learning in early Falcon 9 missions before consistently achieving success.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27" name="Google Shape;327;p33" title="Screenshot 2025-08-28 at 01.14.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255875"/>
            <a:ext cx="6833000" cy="43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7864525" y="1501250"/>
            <a:ext cx="37191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This query summarizes </a:t>
            </a:r>
            <a:r>
              <a:rPr b="1" lang="en-US" sz="1800">
                <a:solidFill>
                  <a:schemeClr val="dk1"/>
                </a:solidFill>
              </a:rPr>
              <a:t>all landing outcomes</a:t>
            </a:r>
            <a:r>
              <a:rPr lang="en-US" sz="1800">
                <a:solidFill>
                  <a:schemeClr val="dk1"/>
                </a:solidFill>
              </a:rPr>
              <a:t> during the early Falcon 9 development phase.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ranking reveals which outcomes (e.g., </a:t>
            </a:r>
            <a:r>
              <a:rPr b="1" lang="en-US" sz="1800">
                <a:solidFill>
                  <a:schemeClr val="dk1"/>
                </a:solidFill>
              </a:rPr>
              <a:t>Failure (drone ship)</a:t>
            </a:r>
            <a:r>
              <a:rPr lang="en-US" sz="1800">
                <a:solidFill>
                  <a:schemeClr val="dk1"/>
                </a:solidFill>
              </a:rPr>
              <a:t> or </a:t>
            </a:r>
            <a:r>
              <a:rPr b="1" lang="en-US" sz="1800">
                <a:solidFill>
                  <a:schemeClr val="dk1"/>
                </a:solidFill>
              </a:rPr>
              <a:t>Success (ground pad)</a:t>
            </a:r>
            <a:r>
              <a:rPr lang="en-US" sz="1800">
                <a:solidFill>
                  <a:schemeClr val="dk1"/>
                </a:solidFill>
              </a:rPr>
              <a:t>) occurred most often.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Map shows </a:t>
            </a:r>
            <a:r>
              <a:rPr b="1" lang="en-US" sz="1100">
                <a:solidFill>
                  <a:schemeClr val="dk1"/>
                </a:solidFill>
              </a:rPr>
              <a:t>all SpaceX Falcon 9 launch sites</a:t>
            </a:r>
            <a:r>
              <a:rPr lang="en-US" sz="1100">
                <a:solidFill>
                  <a:schemeClr val="dk1"/>
                </a:solidFill>
              </a:rPr>
              <a:t>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Two sites in </a:t>
            </a:r>
            <a:r>
              <a:rPr b="1" lang="en-US" sz="1100">
                <a:solidFill>
                  <a:schemeClr val="dk1"/>
                </a:solidFill>
              </a:rPr>
              <a:t>Florida</a:t>
            </a:r>
            <a:r>
              <a:rPr lang="en-US" sz="1100">
                <a:solidFill>
                  <a:schemeClr val="dk1"/>
                </a:solidFill>
              </a:rPr>
              <a:t> (KSC LC-39).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One site in </a:t>
            </a:r>
            <a:r>
              <a:rPr b="1" lang="en-US" sz="1100">
                <a:solidFill>
                  <a:schemeClr val="dk1"/>
                </a:solidFill>
              </a:rPr>
              <a:t>California</a:t>
            </a:r>
            <a:r>
              <a:rPr lang="en-US" sz="1100">
                <a:solidFill>
                  <a:schemeClr val="dk1"/>
                </a:solidFill>
              </a:rPr>
              <a:t> (VAFB SLC-4E).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One site in </a:t>
            </a:r>
            <a:r>
              <a:rPr b="1" lang="en-US" sz="1100">
                <a:solidFill>
                  <a:schemeClr val="dk1"/>
                </a:solidFill>
              </a:rPr>
              <a:t>Virgiana Beach</a:t>
            </a:r>
            <a:r>
              <a:rPr lang="en-US" sz="1100">
                <a:solidFill>
                  <a:schemeClr val="dk1"/>
                </a:solidFill>
              </a:rPr>
              <a:t> (CCAFS SLC-40, </a:t>
            </a:r>
            <a:r>
              <a:rPr lang="en-US" sz="1100">
                <a:solidFill>
                  <a:schemeClr val="dk1"/>
                </a:solidFill>
              </a:rPr>
              <a:t>CCAFS LC-40)</a:t>
            </a:r>
            <a:r>
              <a:rPr lang="en-US" sz="1100">
                <a:solidFill>
                  <a:schemeClr val="dk1"/>
                </a:solidFill>
              </a:rPr>
              <a:t>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Global Distribution of SpaceX Launch Sites</a:t>
            </a:r>
            <a:endParaRPr/>
          </a:p>
        </p:txBody>
      </p:sp>
      <p:pic>
        <p:nvPicPr>
          <p:cNvPr id="341" name="Google Shape;341;p35" title="Screenshot 2025-08-28 at 11.01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95" y="4840652"/>
            <a:ext cx="6774953" cy="19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Outcomes by Site (Success vs. Failure)</a:t>
            </a:r>
            <a:endParaRPr/>
          </a:p>
        </p:txBody>
      </p:sp>
      <p:pic>
        <p:nvPicPr>
          <p:cNvPr id="348" name="Google Shape;348;p36" title="Screenshot 2025-08-28 at 11.18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725" y="2934275"/>
            <a:ext cx="6448076" cy="36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 title="Screenshot 2025-08-28 at 11.20.4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40099"/>
            <a:ext cx="4812017" cy="54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Replace &lt;Folium map screenshot 3&gt; title with an appropriate title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Explore the generated folium map and show the screenshot of a selected launch site to its proximities such as railway, highway, coastline, with distance calculated and displayed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Explain the important elements and findings on the screenshot</a:t>
            </a:r>
            <a:endParaRPr sz="2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Proximities and Distances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Success Distribution Across SpaceX Sites</a:t>
            </a:r>
            <a:endParaRPr/>
          </a:p>
        </p:txBody>
      </p:sp>
      <p:pic>
        <p:nvPicPr>
          <p:cNvPr id="368" name="Google Shape;368;p39" title="Screenshot 2025-08-28 at 01.26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099"/>
            <a:ext cx="11887200" cy="3298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770000" y="5032600"/>
            <a:ext cx="93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Shows how successful launches are distributed across SpaceX’s main sites.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28075" y="1323551"/>
            <a:ext cx="9491700" cy="4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Project Background &amp; Context</a:t>
            </a:r>
            <a:endParaRPr b="1" sz="2400">
              <a:solidFill>
                <a:schemeClr val="dk1"/>
              </a:solidFill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solidFill>
                  <a:schemeClr val="dk1"/>
                </a:solidFill>
              </a:rPr>
              <a:t>SpaceX reuses Falcon 9 first stage to reduce launch costs.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solidFill>
                  <a:schemeClr val="dk1"/>
                </a:solidFill>
              </a:rPr>
              <a:t>Predicting landing success helps optimize missions and costs.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Key Questions</a:t>
            </a:r>
            <a:endParaRPr b="1" sz="2400">
              <a:solidFill>
                <a:schemeClr val="dk1"/>
              </a:solidFill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solidFill>
                  <a:schemeClr val="dk1"/>
                </a:solidFill>
              </a:rPr>
              <a:t>What factors affect landing success?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solidFill>
                  <a:schemeClr val="dk1"/>
                </a:solidFill>
              </a:rPr>
              <a:t>Can we predict outcomes accurately?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>
                <a:solidFill>
                  <a:schemeClr val="dk1"/>
                </a:solidFill>
              </a:rPr>
              <a:t>Which model performs best?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Success vs Failure at CCAFS LC-40</a:t>
            </a:r>
            <a:endParaRPr/>
          </a:p>
        </p:txBody>
      </p:sp>
      <p:pic>
        <p:nvPicPr>
          <p:cNvPr id="376" name="Google Shape;376;p40" title="Screenshot 2025-08-28 at 01.28.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75" y="1428150"/>
            <a:ext cx="10711599" cy="22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/>
        </p:nvSpPr>
        <p:spPr>
          <a:xfrm>
            <a:off x="648275" y="4247850"/>
            <a:ext cx="103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Highlights why CCAFS LC-40 is SpaceX’s most reliable site (highest success ratio, strong reliability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vs Launch Outcome Across Sites</a:t>
            </a:r>
            <a:endParaRPr/>
          </a:p>
        </p:txBody>
      </p:sp>
      <p:pic>
        <p:nvPicPr>
          <p:cNvPr id="384" name="Google Shape;384;p41" title="Screenshot 2025-08-28 at 09.22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101"/>
            <a:ext cx="11887201" cy="31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539700" y="4738725"/>
            <a:ext cx="88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Certain booster versions (e.g., FT and B4) show more consistent successful landings at lower payloads (&lt;5000 kg) and then after that its un</a:t>
            </a:r>
            <a:r>
              <a:rPr lang="en-US">
                <a:solidFill>
                  <a:schemeClr val="dk1"/>
                </a:solidFill>
              </a:rPr>
              <a:t>successful landings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97" name="Google Shape;397;p43" title="Screenshot 2025-08-28 at 10.27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75" y="1308349"/>
            <a:ext cx="5934275" cy="54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409425" y="1808325"/>
            <a:ext cx="300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bar chart shows the </a:t>
            </a:r>
            <a:r>
              <a:rPr b="1" lang="en-US" sz="1800">
                <a:solidFill>
                  <a:schemeClr val="dk1"/>
                </a:solidFill>
              </a:rPr>
              <a:t>accuracy of all classification models</a:t>
            </a:r>
            <a:r>
              <a:rPr lang="en-US" sz="1800">
                <a:solidFill>
                  <a:schemeClr val="dk1"/>
                </a:solidFill>
              </a:rPr>
              <a:t> built.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Decision Tree</a:t>
            </a:r>
            <a:r>
              <a:rPr b="1" lang="en-US" sz="1800">
                <a:solidFill>
                  <a:schemeClr val="dk1"/>
                </a:solidFill>
              </a:rPr>
              <a:t> achieved the highest accuracy</a:t>
            </a:r>
            <a:r>
              <a:rPr lang="en-US" sz="1800">
                <a:solidFill>
                  <a:schemeClr val="dk1"/>
                </a:solidFill>
              </a:rPr>
              <a:t> (in this example 94%), making it the </a:t>
            </a:r>
            <a:r>
              <a:rPr b="1" lang="en-US" sz="1800">
                <a:solidFill>
                  <a:schemeClr val="dk1"/>
                </a:solidFill>
              </a:rPr>
              <a:t>best-performing model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770011" y="1386075"/>
            <a:ext cx="9477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The model performs </a:t>
            </a:r>
            <a:r>
              <a:rPr b="1" lang="en-US" sz="1100">
                <a:solidFill>
                  <a:schemeClr val="dk1"/>
                </a:solidFill>
              </a:rPr>
              <a:t>very well</a:t>
            </a:r>
            <a:r>
              <a:rPr lang="en-US" sz="1100">
                <a:solidFill>
                  <a:schemeClr val="dk1"/>
                </a:solidFill>
              </a:rPr>
              <a:t>, especially for predicting </a:t>
            </a:r>
            <a:r>
              <a:rPr b="1" lang="en-US" sz="1100">
                <a:solidFill>
                  <a:schemeClr val="dk1"/>
                </a:solidFill>
              </a:rPr>
              <a:t>landings (100% recall for Land)</a:t>
            </a:r>
            <a:r>
              <a:rPr lang="en-US" sz="1100">
                <a:solidFill>
                  <a:schemeClr val="dk1"/>
                </a:solidFill>
              </a:rPr>
              <a:t>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Only </a:t>
            </a:r>
            <a:r>
              <a:rPr b="1" lang="en-US" sz="1100">
                <a:solidFill>
                  <a:schemeClr val="dk1"/>
                </a:solidFill>
              </a:rPr>
              <a:t>1 misclassification</a:t>
            </a:r>
            <a:r>
              <a:rPr lang="en-US" sz="1100">
                <a:solidFill>
                  <a:schemeClr val="dk1"/>
                </a:solidFill>
              </a:rPr>
              <a:t> happened, showing the model’s strong predictive power.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1100">
                <a:solidFill>
                  <a:schemeClr val="dk1"/>
                </a:solidFill>
              </a:rPr>
              <a:t>Overall, this confirms that the </a:t>
            </a:r>
            <a:r>
              <a:rPr b="1" lang="en-US" sz="1100">
                <a:solidFill>
                  <a:schemeClr val="dk1"/>
                </a:solidFill>
              </a:rPr>
              <a:t>best performing classification model is highly accurate</a:t>
            </a:r>
            <a:r>
              <a:rPr lang="en-US" sz="1100">
                <a:solidFill>
                  <a:schemeClr val="dk1"/>
                </a:solidFill>
              </a:rPr>
              <a:t> for the SpaceX landing prediction task.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06" name="Google Shape;406;p44" title="Screenshot 2025-08-28 at 10.30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869392"/>
            <a:ext cx="4527224" cy="388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769995" y="1875050"/>
            <a:ext cx="8470500" cy="4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Mission Success Trends</a:t>
            </a:r>
            <a:r>
              <a:rPr lang="en-US" sz="1800">
                <a:solidFill>
                  <a:schemeClr val="dk1"/>
                </a:solidFill>
              </a:rPr>
              <a:t>: The dataset shows a clear increase in Falcon 9 </a:t>
            </a:r>
            <a:r>
              <a:rPr b="1" lang="en-US" sz="1800">
                <a:solidFill>
                  <a:schemeClr val="dk1"/>
                </a:solidFill>
              </a:rPr>
              <a:t>successful landings over time</a:t>
            </a:r>
            <a:r>
              <a:rPr lang="en-US" sz="1800">
                <a:solidFill>
                  <a:schemeClr val="dk1"/>
                </a:solidFill>
              </a:rPr>
              <a:t>, reflecting improvements in rocket reusability and launch technology.</a:t>
            </a:r>
            <a:endParaRPr sz="18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Scatter Plot Insights</a:t>
            </a:r>
            <a:r>
              <a:rPr lang="en-US" sz="1800">
                <a:solidFill>
                  <a:schemeClr val="dk1"/>
                </a:solidFill>
              </a:rPr>
              <a:t>: Payload mass and orbit type significantly influence landing outcomes.</a:t>
            </a:r>
            <a:endParaRPr sz="18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Machine Learning Models</a:t>
            </a:r>
            <a:r>
              <a:rPr lang="en-US" sz="1800">
                <a:solidFill>
                  <a:schemeClr val="dk1"/>
                </a:solidFill>
              </a:rPr>
              <a:t>: After hyperparameter tuning, </a:t>
            </a:r>
            <a:r>
              <a:rPr b="1" lang="en-US" sz="1800">
                <a:solidFill>
                  <a:schemeClr val="dk1"/>
                </a:solidFill>
              </a:rPr>
              <a:t>Decision Tree</a:t>
            </a:r>
            <a:r>
              <a:rPr lang="en-US" sz="1800">
                <a:solidFill>
                  <a:schemeClr val="dk1"/>
                </a:solidFill>
              </a:rPr>
              <a:t> achieved the highest predictive performance (</a:t>
            </a:r>
            <a:r>
              <a:rPr b="1" lang="en-US" sz="1800">
                <a:solidFill>
                  <a:schemeClr val="dk1"/>
                </a:solidFill>
              </a:rPr>
              <a:t>94% test accuracy</a:t>
            </a:r>
            <a:r>
              <a:rPr lang="en-US" sz="1800">
                <a:solidFill>
                  <a:schemeClr val="dk1"/>
                </a:solidFill>
              </a:rPr>
              <a:t>), outperforming Logistic Regression, SVM, and KNN (~83%).</a:t>
            </a:r>
            <a:endParaRPr sz="18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Overall Finding</a:t>
            </a:r>
            <a:r>
              <a:rPr lang="en-US" sz="1800">
                <a:solidFill>
                  <a:schemeClr val="dk1"/>
                </a:solidFill>
              </a:rPr>
              <a:t>: Both the </a:t>
            </a:r>
            <a:r>
              <a:rPr b="1" lang="en-US" sz="1800">
                <a:solidFill>
                  <a:schemeClr val="dk1"/>
                </a:solidFill>
              </a:rPr>
              <a:t>EDA and ML results</a:t>
            </a:r>
            <a:r>
              <a:rPr lang="en-US" sz="1800">
                <a:solidFill>
                  <a:schemeClr val="dk1"/>
                </a:solidFill>
              </a:rPr>
              <a:t> point to </a:t>
            </a:r>
            <a:r>
              <a:rPr b="1" lang="en-US" sz="1800">
                <a:solidFill>
                  <a:schemeClr val="dk1"/>
                </a:solidFill>
              </a:rPr>
              <a:t>orbit type, payload mass, and launch site</a:t>
            </a:r>
            <a:r>
              <a:rPr lang="en-US" sz="1800">
                <a:solidFill>
                  <a:schemeClr val="dk1"/>
                </a:solidFill>
              </a:rPr>
              <a:t> as the most critical features for predicting Falcon 9 first-stage landing success.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21" name="Google Shape;421;p46" title="Screenshot 2025-08-28 at 10.57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50" y="1432225"/>
            <a:ext cx="11751101" cy="19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collected 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Describe how data was processed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How to build, tune, evaluate classification models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838211" y="18124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Data Collection Description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Source:</a:t>
            </a:r>
            <a:r>
              <a:rPr lang="en-US" sz="1100">
                <a:solidFill>
                  <a:schemeClr val="dk1"/>
                </a:solidFill>
              </a:rPr>
              <a:t> Public SpaceX launch records and official SpaceX website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Data Type:</a:t>
            </a:r>
            <a:r>
              <a:rPr lang="en-US" sz="1100">
                <a:solidFill>
                  <a:schemeClr val="dk1"/>
                </a:solidFill>
              </a:rPr>
              <a:t> Launch details, payload mass, orbit type, launch site, landing outcome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Format:</a:t>
            </a:r>
            <a:r>
              <a:rPr lang="en-US" sz="1100">
                <a:solidFill>
                  <a:schemeClr val="dk1"/>
                </a:solidFill>
              </a:rPr>
              <a:t> CSV files, structured tabular data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Collection Method:</a:t>
            </a:r>
            <a:br>
              <a:rPr b="1" lang="en-US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Downloaded historical launch data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Extracted relevant columns (LaunchSite, PayloadMass, Orbit, Date, Outcome)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Augmented data with geolocation (latitude &amp; longitude) for each launch site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Purpose:</a:t>
            </a:r>
            <a:r>
              <a:rPr lang="en-US" sz="1100">
                <a:solidFill>
                  <a:schemeClr val="dk1"/>
                </a:solidFill>
              </a:rPr>
              <a:t> Provides a comprehensive dataset to analyze Falcon 9 launch performance and predict first stage landing success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9135225" y="1395300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[SpaceX Website &amp; Public APIs]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[Download Raw CSV Files]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[Select Relevant Columns]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[Data Cleaning &amp; Wrangling]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[Augment with Geo-Coordinates]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[Final Dataset for Analysis]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5824612" y="1809738"/>
            <a:ext cx="5460900" cy="4206900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 txBox="1"/>
          <p:nvPr>
            <p:ph idx="2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Present your data collection with SpaceX REST calls using key phrases and flowcharts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Add the GitHub URL of the completed SpaceX API calls notebook </a:t>
            </a: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(must include completed code cell and outcome cell), 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as an external reference and peer-review purpose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922399" y="1792302"/>
            <a:ext cx="4263900" cy="4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Key Phrases / Summary: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REST API Calls:</a:t>
            </a:r>
            <a:r>
              <a:rPr lang="en-US" sz="1800">
                <a:solidFill>
                  <a:schemeClr val="dk1"/>
                </a:solidFill>
              </a:rPr>
              <a:t> Request → JSON Response → Parse → DataFrame → CSV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Web Scraping:</a:t>
            </a:r>
            <a:r>
              <a:rPr lang="en-US" sz="1800">
                <a:solidFill>
                  <a:schemeClr val="dk1"/>
                </a:solidFill>
              </a:rPr>
              <a:t> HTTP Request → HTML Response → Parse Tables → Clean Data → DataFrame → CSV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Tools: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Python, requests, pandas, BeautifulSoup</a:t>
            </a:r>
            <a:endParaRPr sz="1800">
              <a:solidFill>
                <a:srgbClr val="292929"/>
              </a:solidFill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50" name="Google Shape;150;p9" title="Screenshot 2025-08-28 at 00.16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250" y="1389900"/>
            <a:ext cx="5461000" cy="523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